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9"/>
  </p:notesMasterIdLst>
  <p:sldIdLst>
    <p:sldId id="257" r:id="rId5"/>
    <p:sldId id="258" r:id="rId6"/>
    <p:sldId id="259" r:id="rId7"/>
    <p:sldId id="261" r:id="rId8"/>
    <p:sldId id="262" r:id="rId9"/>
    <p:sldId id="263" r:id="rId10"/>
    <p:sldId id="264" r:id="rId11"/>
    <p:sldId id="265" r:id="rId12"/>
    <p:sldId id="268" r:id="rId13"/>
    <p:sldId id="269" r:id="rId14"/>
    <p:sldId id="270" r:id="rId15"/>
    <p:sldId id="271" r:id="rId16"/>
    <p:sldId id="267"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7/18/2023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7/18/2023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7/18/2023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7/18/2023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7/18/2023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7/18/2023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7/18/2023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7/18/2023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7/18/2023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7/18/2023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7/18/2023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7/18/2023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jimayank878@gmail.com" TargetMode="Externa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ciencedirect.com/science/article/pii/S1574119217305692" TargetMode="External"/><Relationship Id="rId2" Type="http://schemas.openxmlformats.org/officeDocument/2006/relationships/hyperlink" Target="https://skillsbuild.edunetworld.com/courses/ai/mental-fitness-tracker/" TargetMode="External"/><Relationship Id="rId1" Type="http://schemas.openxmlformats.org/officeDocument/2006/relationships/slideLayout" Target="../slideLayouts/slideLayout2.xml"/><Relationship Id="rId5" Type="http://schemas.openxmlformats.org/officeDocument/2006/relationships/hyperlink" Target="https://xgboost.readthedocs.io/en/stable/" TargetMode="External"/><Relationship Id="rId4" Type="http://schemas.openxmlformats.org/officeDocument/2006/relationships/hyperlink" Target="https://github.com/Mayank5112/Mental_FItness-track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96715" y="845347"/>
            <a:ext cx="10993549" cy="647790"/>
          </a:xfrm>
        </p:spPr>
        <p:txBody>
          <a:bodyPr>
            <a:normAutofit/>
          </a:bodyPr>
          <a:lstStyle/>
          <a:p>
            <a:r>
              <a:rPr lang="en-GB" sz="3600" dirty="0"/>
              <a:t>Student </a:t>
            </a:r>
            <a:r>
              <a:rPr lang="en-GB" dirty="0"/>
              <a:t>Details</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2293" y="1711675"/>
            <a:ext cx="8731389" cy="468233"/>
          </a:xfrm>
        </p:spPr>
        <p:txBody>
          <a:bodyPr>
            <a:normAutofit fontScale="25000" lnSpcReduction="20000"/>
          </a:bodyPr>
          <a:lstStyle/>
          <a:p>
            <a:pPr marL="285750" indent="-285750">
              <a:buFontTx/>
              <a:buChar char="-"/>
            </a:pPr>
            <a:r>
              <a:rPr lang="en-GB" sz="7200" dirty="0"/>
              <a:t>Name: Mayank ji </a:t>
            </a:r>
            <a:r>
              <a:rPr lang="en-GB" sz="7200" dirty="0" err="1"/>
              <a:t>rao</a:t>
            </a:r>
            <a:r>
              <a:rPr lang="en-GB" sz="7200" dirty="0"/>
              <a:t> </a:t>
            </a:r>
            <a:r>
              <a:rPr lang="en-GB" sz="7200" dirty="0" err="1"/>
              <a:t>aher</a:t>
            </a:r>
            <a:endParaRPr lang="en-GB" sz="7200" dirty="0"/>
          </a:p>
          <a:p>
            <a:pPr marL="285750" indent="-285750">
              <a:buFontTx/>
              <a:buChar char="-"/>
            </a:pPr>
            <a:r>
              <a:rPr lang="en-GB" sz="7200" dirty="0"/>
              <a:t>Email id: </a:t>
            </a:r>
            <a:r>
              <a:rPr lang="en-GB" sz="7200" dirty="0">
                <a:hlinkClick r:id="rId2"/>
              </a:rPr>
              <a:t>jimayank878@gmail.com</a:t>
            </a:r>
            <a:endParaRPr lang="en-GB" sz="7200" dirty="0"/>
          </a:p>
          <a:p>
            <a:pPr marL="285750" indent="-285750">
              <a:buFontTx/>
              <a:buChar char="-"/>
            </a:pPr>
            <a:r>
              <a:rPr lang="en-GB" sz="7200" dirty="0"/>
              <a:t>College name: Institute of technical education and Research, Bhubaneshwar</a:t>
            </a:r>
          </a:p>
          <a:p>
            <a:pPr marL="285750" indent="-285750">
              <a:buFontTx/>
              <a:buChar char="-"/>
            </a:pPr>
            <a:r>
              <a:rPr lang="en-GB" sz="7200" dirty="0"/>
              <a:t>College State: ODISHA</a:t>
            </a:r>
          </a:p>
          <a:p>
            <a:pPr marL="285750" indent="-285750">
              <a:buFontTx/>
              <a:buChar char="-"/>
            </a:pPr>
            <a:r>
              <a:rPr lang="en-GB" sz="7200" dirty="0"/>
              <a:t>INTERNSHIP DOMAIN: ARTIFICIAL INTELLIGENCE</a:t>
            </a:r>
          </a:p>
          <a:p>
            <a:pPr marL="285750" indent="-285750">
              <a:buFontTx/>
              <a:buChar char="-"/>
            </a:pPr>
            <a:r>
              <a:rPr lang="en-GB" sz="7200" dirty="0"/>
              <a:t>START AND END DATE: 12/06/2023 – 24/07/2023</a:t>
            </a:r>
          </a:p>
          <a:p>
            <a:pPr marL="285750" indent="-285750">
              <a:buFontTx/>
              <a:buChar char="-"/>
            </a:pPr>
            <a:endParaRPr lang="en-GB"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4800" y="4355182"/>
            <a:ext cx="11260667" cy="2357661"/>
          </a:xfrm>
          <a:prstGeom prst="rect">
            <a:avLst/>
          </a:prstGeom>
        </p:spPr>
      </p:pic>
      <p:sp>
        <p:nvSpPr>
          <p:cNvPr id="8" name="Rectangle 7">
            <a:extLst>
              <a:ext uri="{FF2B5EF4-FFF2-40B4-BE49-F238E27FC236}">
                <a16:creationId xmlns:a16="http://schemas.microsoft.com/office/drawing/2014/main" id="{E2CF8E71-1F3A-E959-B06D-6656BEB3520D}"/>
              </a:ext>
            </a:extLst>
          </p:cNvPr>
          <p:cNvSpPr/>
          <p:nvPr/>
        </p:nvSpPr>
        <p:spPr>
          <a:xfrm>
            <a:off x="8738647" y="1348033"/>
            <a:ext cx="2234153" cy="2531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83D82A8-3D4D-5B09-11C9-5A851BD59E90}"/>
              </a:ext>
            </a:extLst>
          </p:cNvPr>
          <p:cNvPicPr>
            <a:picLocks noChangeAspect="1"/>
          </p:cNvPicPr>
          <p:nvPr/>
        </p:nvPicPr>
        <p:blipFill>
          <a:blip r:embed="rId4"/>
          <a:stretch>
            <a:fillRect/>
          </a:stretch>
        </p:blipFill>
        <p:spPr>
          <a:xfrm rot="5400000">
            <a:off x="8422850" y="1334212"/>
            <a:ext cx="2686640" cy="2413261"/>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7FFE-4B87-A60D-2F9A-0343A64FA2F1}"/>
              </a:ext>
            </a:extLst>
          </p:cNvPr>
          <p:cNvSpPr>
            <a:spLocks noGrp="1"/>
          </p:cNvSpPr>
          <p:nvPr>
            <p:ph type="title"/>
          </p:nvPr>
        </p:nvSpPr>
        <p:spPr>
          <a:xfrm>
            <a:off x="581191" y="131975"/>
            <a:ext cx="11029616" cy="1188720"/>
          </a:xfrm>
        </p:spPr>
        <p:txBody>
          <a:bodyPr/>
          <a:lstStyle/>
          <a:p>
            <a:r>
              <a:rPr lang="en-IN" dirty="0"/>
              <a:t>Modelling (cont’d)</a:t>
            </a:r>
          </a:p>
        </p:txBody>
      </p:sp>
      <p:sp>
        <p:nvSpPr>
          <p:cNvPr id="3" name="Content Placeholder 2">
            <a:extLst>
              <a:ext uri="{FF2B5EF4-FFF2-40B4-BE49-F238E27FC236}">
                <a16:creationId xmlns:a16="http://schemas.microsoft.com/office/drawing/2014/main" id="{CB1E4D57-0675-E7B6-89FE-0AD3ACCB6AD9}"/>
              </a:ext>
            </a:extLst>
          </p:cNvPr>
          <p:cNvSpPr>
            <a:spLocks noGrp="1"/>
          </p:cNvSpPr>
          <p:nvPr>
            <p:ph idx="1"/>
          </p:nvPr>
        </p:nvSpPr>
        <p:spPr>
          <a:xfrm>
            <a:off x="581192" y="1320695"/>
            <a:ext cx="11029615" cy="3634486"/>
          </a:xfrm>
        </p:spPr>
        <p:txBody>
          <a:bodyPr/>
          <a:lstStyle/>
          <a:p>
            <a:pPr>
              <a:buFontTx/>
              <a:buChar char="-"/>
            </a:pPr>
            <a:r>
              <a:rPr lang="en-IN" dirty="0">
                <a:solidFill>
                  <a:schemeClr val="tx1"/>
                </a:solidFill>
              </a:rPr>
              <a:t>Plotted a </a:t>
            </a:r>
            <a:r>
              <a:rPr lang="en-IN" b="1" dirty="0">
                <a:solidFill>
                  <a:schemeClr val="tx1"/>
                </a:solidFill>
              </a:rPr>
              <a:t>pair plot </a:t>
            </a:r>
            <a:r>
              <a:rPr lang="en-IN" dirty="0">
                <a:solidFill>
                  <a:schemeClr val="tx1"/>
                </a:solidFill>
              </a:rPr>
              <a:t>to examine pairwise relationships between multiple variables, displaying the relation of each variable individually and an insight into the multivariate relationship between causes of mental disorders and mental fitness.</a:t>
            </a: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p>
        </p:txBody>
      </p:sp>
      <p:pic>
        <p:nvPicPr>
          <p:cNvPr id="6" name="Picture 5">
            <a:extLst>
              <a:ext uri="{FF2B5EF4-FFF2-40B4-BE49-F238E27FC236}">
                <a16:creationId xmlns:a16="http://schemas.microsoft.com/office/drawing/2014/main" id="{012A1C4D-D41D-A7B4-AB72-5D0DE09B28E7}"/>
              </a:ext>
            </a:extLst>
          </p:cNvPr>
          <p:cNvPicPr>
            <a:picLocks noChangeAspect="1"/>
          </p:cNvPicPr>
          <p:nvPr/>
        </p:nvPicPr>
        <p:blipFill rotWithShape="1">
          <a:blip r:embed="rId2"/>
          <a:srcRect t="5387" r="1706"/>
          <a:stretch/>
        </p:blipFill>
        <p:spPr>
          <a:xfrm>
            <a:off x="913614" y="2403835"/>
            <a:ext cx="7325413" cy="4322190"/>
          </a:xfrm>
          <a:prstGeom prst="rect">
            <a:avLst/>
          </a:prstGeom>
        </p:spPr>
      </p:pic>
    </p:spTree>
    <p:extLst>
      <p:ext uri="{BB962C8B-B14F-4D97-AF65-F5344CB8AC3E}">
        <p14:creationId xmlns:p14="http://schemas.microsoft.com/office/powerpoint/2010/main" val="182380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475B-226C-7713-44D3-520475081DFE}"/>
              </a:ext>
            </a:extLst>
          </p:cNvPr>
          <p:cNvSpPr>
            <a:spLocks noGrp="1"/>
          </p:cNvSpPr>
          <p:nvPr>
            <p:ph type="title"/>
          </p:nvPr>
        </p:nvSpPr>
        <p:spPr>
          <a:xfrm>
            <a:off x="581192" y="288290"/>
            <a:ext cx="11029616" cy="1188720"/>
          </a:xfrm>
        </p:spPr>
        <p:txBody>
          <a:bodyPr/>
          <a:lstStyle/>
          <a:p>
            <a:r>
              <a:rPr lang="en-IN" dirty="0"/>
              <a:t>Modelling (cont’d)</a:t>
            </a:r>
          </a:p>
        </p:txBody>
      </p:sp>
      <p:sp>
        <p:nvSpPr>
          <p:cNvPr id="3" name="Content Placeholder 2">
            <a:extLst>
              <a:ext uri="{FF2B5EF4-FFF2-40B4-BE49-F238E27FC236}">
                <a16:creationId xmlns:a16="http://schemas.microsoft.com/office/drawing/2014/main" id="{A1FF3CDE-9838-518E-6CDA-31D62858B1A4}"/>
              </a:ext>
            </a:extLst>
          </p:cNvPr>
          <p:cNvSpPr>
            <a:spLocks noGrp="1"/>
          </p:cNvSpPr>
          <p:nvPr>
            <p:ph idx="1"/>
          </p:nvPr>
        </p:nvSpPr>
        <p:spPr>
          <a:xfrm>
            <a:off x="581193" y="1477010"/>
            <a:ext cx="11029615" cy="3634486"/>
          </a:xfrm>
        </p:spPr>
        <p:txBody>
          <a:bodyPr/>
          <a:lstStyle/>
          <a:p>
            <a:pPr>
              <a:buFontTx/>
              <a:buChar char="-"/>
            </a:pPr>
            <a:r>
              <a:rPr lang="en-IN" dirty="0">
                <a:solidFill>
                  <a:schemeClr val="tx1"/>
                </a:solidFill>
              </a:rPr>
              <a:t>Plotted a </a:t>
            </a:r>
            <a:r>
              <a:rPr lang="en-IN" b="1" dirty="0">
                <a:solidFill>
                  <a:schemeClr val="tx1"/>
                </a:solidFill>
              </a:rPr>
              <a:t>pie chart and bar chart </a:t>
            </a:r>
            <a:r>
              <a:rPr lang="en-IN" dirty="0">
                <a:solidFill>
                  <a:schemeClr val="tx1"/>
                </a:solidFill>
              </a:rPr>
              <a:t>to show the relationship between mental fitness and year. </a:t>
            </a: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p>
        </p:txBody>
      </p:sp>
      <p:pic>
        <p:nvPicPr>
          <p:cNvPr id="5" name="Picture 4">
            <a:extLst>
              <a:ext uri="{FF2B5EF4-FFF2-40B4-BE49-F238E27FC236}">
                <a16:creationId xmlns:a16="http://schemas.microsoft.com/office/drawing/2014/main" id="{681F5917-82E8-1246-B50C-5F252250F6BF}"/>
              </a:ext>
            </a:extLst>
          </p:cNvPr>
          <p:cNvPicPr>
            <a:picLocks noChangeAspect="1"/>
          </p:cNvPicPr>
          <p:nvPr/>
        </p:nvPicPr>
        <p:blipFill>
          <a:blip r:embed="rId2"/>
          <a:stretch>
            <a:fillRect/>
          </a:stretch>
        </p:blipFill>
        <p:spPr>
          <a:xfrm>
            <a:off x="90005" y="2738620"/>
            <a:ext cx="5440356" cy="3634487"/>
          </a:xfrm>
          <a:prstGeom prst="rect">
            <a:avLst/>
          </a:prstGeom>
        </p:spPr>
      </p:pic>
      <p:pic>
        <p:nvPicPr>
          <p:cNvPr id="7" name="Picture 6">
            <a:extLst>
              <a:ext uri="{FF2B5EF4-FFF2-40B4-BE49-F238E27FC236}">
                <a16:creationId xmlns:a16="http://schemas.microsoft.com/office/drawing/2014/main" id="{0BAEF2CA-6885-F82F-E1EA-4E417A6E044B}"/>
              </a:ext>
            </a:extLst>
          </p:cNvPr>
          <p:cNvPicPr>
            <a:picLocks noChangeAspect="1"/>
          </p:cNvPicPr>
          <p:nvPr/>
        </p:nvPicPr>
        <p:blipFill rotWithShape="1">
          <a:blip r:embed="rId3"/>
          <a:srcRect l="996" t="6738" b="2734"/>
          <a:stretch/>
        </p:blipFill>
        <p:spPr>
          <a:xfrm>
            <a:off x="5335570" y="2738620"/>
            <a:ext cx="5977197" cy="3718741"/>
          </a:xfrm>
          <a:prstGeom prst="rect">
            <a:avLst/>
          </a:prstGeom>
        </p:spPr>
      </p:pic>
    </p:spTree>
    <p:extLst>
      <p:ext uri="{BB962C8B-B14F-4D97-AF65-F5344CB8AC3E}">
        <p14:creationId xmlns:p14="http://schemas.microsoft.com/office/powerpoint/2010/main" val="914098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E741E-449C-BD26-BFF6-FB349A01599D}"/>
              </a:ext>
            </a:extLst>
          </p:cNvPr>
          <p:cNvSpPr>
            <a:spLocks noGrp="1"/>
          </p:cNvSpPr>
          <p:nvPr>
            <p:ph type="title"/>
          </p:nvPr>
        </p:nvSpPr>
        <p:spPr>
          <a:xfrm>
            <a:off x="581192" y="493964"/>
            <a:ext cx="11029616" cy="1188720"/>
          </a:xfrm>
        </p:spPr>
        <p:txBody>
          <a:bodyPr/>
          <a:lstStyle/>
          <a:p>
            <a:r>
              <a:rPr lang="en-IN" dirty="0"/>
              <a:t>Modelling (cont’d)</a:t>
            </a:r>
          </a:p>
        </p:txBody>
      </p:sp>
      <p:sp>
        <p:nvSpPr>
          <p:cNvPr id="3" name="Content Placeholder 2">
            <a:extLst>
              <a:ext uri="{FF2B5EF4-FFF2-40B4-BE49-F238E27FC236}">
                <a16:creationId xmlns:a16="http://schemas.microsoft.com/office/drawing/2014/main" id="{411A71D5-A892-7DEA-2BE5-797A55A59272}"/>
              </a:ext>
            </a:extLst>
          </p:cNvPr>
          <p:cNvSpPr>
            <a:spLocks noGrp="1"/>
          </p:cNvSpPr>
          <p:nvPr>
            <p:ph idx="1"/>
          </p:nvPr>
        </p:nvSpPr>
        <p:spPr>
          <a:xfrm>
            <a:off x="581192" y="1682684"/>
            <a:ext cx="11029615" cy="4336330"/>
          </a:xfrm>
        </p:spPr>
        <p:txBody>
          <a:bodyPr>
            <a:normAutofit/>
          </a:bodyPr>
          <a:lstStyle/>
          <a:p>
            <a:r>
              <a:rPr lang="en-IN" dirty="0">
                <a:solidFill>
                  <a:schemeClr val="tx1"/>
                </a:solidFill>
              </a:rPr>
              <a:t>Next, I used </a:t>
            </a:r>
            <a:r>
              <a:rPr lang="en-IN" b="1" dirty="0">
                <a:solidFill>
                  <a:schemeClr val="tx1"/>
                </a:solidFill>
              </a:rPr>
              <a:t>predictive analysis </a:t>
            </a:r>
            <a:r>
              <a:rPr lang="en-IN" dirty="0">
                <a:solidFill>
                  <a:schemeClr val="tx1"/>
                </a:solidFill>
              </a:rPr>
              <a:t>to forecast the outcomes based on the data provided.</a:t>
            </a:r>
          </a:p>
          <a:p>
            <a:pPr>
              <a:buFontTx/>
              <a:buChar char="-"/>
            </a:pPr>
            <a:r>
              <a:rPr lang="en-IN" dirty="0">
                <a:solidFill>
                  <a:schemeClr val="tx1"/>
                </a:solidFill>
              </a:rPr>
              <a:t>Firstly, I used the </a:t>
            </a:r>
            <a:r>
              <a:rPr lang="en-IN" b="1" dirty="0">
                <a:solidFill>
                  <a:schemeClr val="tx1"/>
                </a:solidFill>
              </a:rPr>
              <a:t>Linear Regression algorithm </a:t>
            </a:r>
            <a:r>
              <a:rPr lang="en-IN" dirty="0">
                <a:solidFill>
                  <a:schemeClr val="tx1"/>
                </a:solidFill>
              </a:rPr>
              <a:t>to predict the mental fitness of a country that gave an accuracy of 77%.</a:t>
            </a:r>
          </a:p>
          <a:p>
            <a:pPr>
              <a:buFontTx/>
              <a:buChar char="-"/>
            </a:pPr>
            <a:r>
              <a:rPr lang="en-IN" dirty="0">
                <a:solidFill>
                  <a:schemeClr val="tx1"/>
                </a:solidFill>
              </a:rPr>
              <a:t>Because of a large amount of data and multiple features, linear regression is unable to generate optimal results.</a:t>
            </a:r>
          </a:p>
          <a:p>
            <a:pPr>
              <a:buFontTx/>
              <a:buChar char="-"/>
            </a:pPr>
            <a:r>
              <a:rPr lang="en-IN" dirty="0">
                <a:solidFill>
                  <a:schemeClr val="tx1"/>
                </a:solidFill>
              </a:rPr>
              <a:t>Therefore, for more accurate and better results, I used another machine learning algorithm, </a:t>
            </a:r>
            <a:r>
              <a:rPr lang="en-IN" b="1" dirty="0">
                <a:solidFill>
                  <a:schemeClr val="tx1"/>
                </a:solidFill>
              </a:rPr>
              <a:t>Extreme Gradient Boosting (</a:t>
            </a:r>
            <a:r>
              <a:rPr lang="en-IN" b="1" dirty="0" err="1">
                <a:solidFill>
                  <a:schemeClr val="tx1"/>
                </a:solidFill>
              </a:rPr>
              <a:t>XGBoost</a:t>
            </a:r>
            <a:r>
              <a:rPr lang="en-IN" b="1" dirty="0">
                <a:solidFill>
                  <a:schemeClr val="tx1"/>
                </a:solidFill>
              </a:rPr>
              <a:t>) due to its advantages such as its high performance, ability to handle complex relationships, regularization techniques, and feature importance estimation.</a:t>
            </a:r>
          </a:p>
        </p:txBody>
      </p:sp>
    </p:spTree>
    <p:extLst>
      <p:ext uri="{BB962C8B-B14F-4D97-AF65-F5344CB8AC3E}">
        <p14:creationId xmlns:p14="http://schemas.microsoft.com/office/powerpoint/2010/main" val="1568405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0" y="795470"/>
            <a:ext cx="11029616" cy="1188720"/>
          </a:xfrm>
        </p:spPr>
        <p:txBody>
          <a:bodyPr anchor="ctr"/>
          <a:lstStyle/>
          <a:p>
            <a:r>
              <a:rPr lang="en-GB" dirty="0"/>
              <a:t>Results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018844"/>
            <a:ext cx="11029615" cy="3634486"/>
          </a:xfrm>
        </p:spPr>
        <p:txBody>
          <a:bodyPr/>
          <a:lstStyle/>
          <a:p>
            <a:r>
              <a:rPr lang="en-US" dirty="0">
                <a:solidFill>
                  <a:schemeClr val="tx1"/>
                </a:solidFill>
              </a:rPr>
              <a:t>On evaluating the results obtained from the two algorithms, the </a:t>
            </a:r>
            <a:r>
              <a:rPr lang="en-US" b="1" dirty="0">
                <a:solidFill>
                  <a:schemeClr val="tx1"/>
                </a:solidFill>
              </a:rPr>
              <a:t>Linear Regression model gives an accuracy of 77% </a:t>
            </a:r>
            <a:r>
              <a:rPr lang="en-US" dirty="0">
                <a:solidFill>
                  <a:schemeClr val="tx1"/>
                </a:solidFill>
              </a:rPr>
              <a:t>whereas the </a:t>
            </a:r>
            <a:r>
              <a:rPr lang="en-US" b="1" dirty="0" err="1">
                <a:solidFill>
                  <a:schemeClr val="tx1"/>
                </a:solidFill>
              </a:rPr>
              <a:t>XGBoost</a:t>
            </a:r>
            <a:r>
              <a:rPr lang="en-US" b="1" dirty="0">
                <a:solidFill>
                  <a:schemeClr val="tx1"/>
                </a:solidFill>
              </a:rPr>
              <a:t> model gives an accuracy of 99%</a:t>
            </a:r>
            <a:r>
              <a:rPr lang="en-US" dirty="0">
                <a:solidFill>
                  <a:schemeClr val="tx1"/>
                </a:solidFill>
              </a:rPr>
              <a:t>.</a:t>
            </a:r>
          </a:p>
          <a:p>
            <a:r>
              <a:rPr lang="en-US" dirty="0">
                <a:solidFill>
                  <a:schemeClr val="tx1"/>
                </a:solidFill>
              </a:rPr>
              <a:t>Known for its exceptional performance and speed, </a:t>
            </a:r>
            <a:r>
              <a:rPr lang="en-US" dirty="0" err="1">
                <a:solidFill>
                  <a:schemeClr val="tx1"/>
                </a:solidFill>
              </a:rPr>
              <a:t>XGBoost</a:t>
            </a:r>
            <a:r>
              <a:rPr lang="en-US" dirty="0">
                <a:solidFill>
                  <a:schemeClr val="tx1"/>
                </a:solidFill>
              </a:rPr>
              <a:t> can handle complex relationships between feature and target variables well which is present in our dataset. It prevents overfitting by adding penalty terms to the loss function, leading to a more generalized model. Also, its feature importance metric allows us to understand the relative importance of each variable in predicting the target variable, thereby making feature selection and identification of important variables easier</a:t>
            </a:r>
          </a:p>
        </p:txBody>
      </p:sp>
      <p:pic>
        <p:nvPicPr>
          <p:cNvPr id="4" name="Picture 3">
            <a:extLst>
              <a:ext uri="{FF2B5EF4-FFF2-40B4-BE49-F238E27FC236}">
                <a16:creationId xmlns:a16="http://schemas.microsoft.com/office/drawing/2014/main" id="{EDFC77B9-0439-96F9-734B-8F1070513D84}"/>
              </a:ext>
            </a:extLst>
          </p:cNvPr>
          <p:cNvPicPr>
            <a:picLocks noChangeAspect="1"/>
          </p:cNvPicPr>
          <p:nvPr/>
        </p:nvPicPr>
        <p:blipFill>
          <a:blip r:embed="rId2"/>
          <a:stretch>
            <a:fillRect/>
          </a:stretch>
        </p:blipFill>
        <p:spPr>
          <a:xfrm>
            <a:off x="1152599" y="4085402"/>
            <a:ext cx="4038950" cy="1977128"/>
          </a:xfrm>
          <a:prstGeom prst="rect">
            <a:avLst/>
          </a:prstGeom>
        </p:spPr>
      </p:pic>
      <p:pic>
        <p:nvPicPr>
          <p:cNvPr id="5" name="Picture 4">
            <a:extLst>
              <a:ext uri="{FF2B5EF4-FFF2-40B4-BE49-F238E27FC236}">
                <a16:creationId xmlns:a16="http://schemas.microsoft.com/office/drawing/2014/main" id="{F6F38A9D-3C45-9E6D-4390-5A597566503F}"/>
              </a:ext>
            </a:extLst>
          </p:cNvPr>
          <p:cNvPicPr>
            <a:picLocks noChangeAspect="1"/>
          </p:cNvPicPr>
          <p:nvPr/>
        </p:nvPicPr>
        <p:blipFill>
          <a:blip r:embed="rId3"/>
          <a:stretch>
            <a:fillRect/>
          </a:stretch>
        </p:blipFill>
        <p:spPr>
          <a:xfrm>
            <a:off x="7094721" y="4085402"/>
            <a:ext cx="3548141" cy="1977128"/>
          </a:xfrm>
          <a:prstGeom prst="rect">
            <a:avLst/>
          </a:prstGeom>
        </p:spPr>
      </p:pic>
      <p:sp>
        <p:nvSpPr>
          <p:cNvPr id="6" name="TextBox 5">
            <a:extLst>
              <a:ext uri="{FF2B5EF4-FFF2-40B4-BE49-F238E27FC236}">
                <a16:creationId xmlns:a16="http://schemas.microsoft.com/office/drawing/2014/main" id="{04D07FB5-60A9-5CF7-D0C8-E2C015CFCAD7}"/>
              </a:ext>
            </a:extLst>
          </p:cNvPr>
          <p:cNvSpPr txBox="1"/>
          <p:nvPr/>
        </p:nvSpPr>
        <p:spPr>
          <a:xfrm>
            <a:off x="1152599" y="6140312"/>
            <a:ext cx="3843516" cy="369332"/>
          </a:xfrm>
          <a:prstGeom prst="rect">
            <a:avLst/>
          </a:prstGeom>
          <a:noFill/>
        </p:spPr>
        <p:txBody>
          <a:bodyPr wrap="square" rtlCol="0">
            <a:spAutoFit/>
          </a:bodyPr>
          <a:lstStyle/>
          <a:p>
            <a:pPr algn="ctr"/>
            <a:r>
              <a:rPr lang="en-IN" dirty="0">
                <a:latin typeface="+mj-lt"/>
              </a:rPr>
              <a:t>Linear Regression</a:t>
            </a:r>
          </a:p>
        </p:txBody>
      </p:sp>
      <p:sp>
        <p:nvSpPr>
          <p:cNvPr id="7" name="TextBox 6">
            <a:extLst>
              <a:ext uri="{FF2B5EF4-FFF2-40B4-BE49-F238E27FC236}">
                <a16:creationId xmlns:a16="http://schemas.microsoft.com/office/drawing/2014/main" id="{69375DCD-14CB-A07E-911A-9E2DD2B1E1E3}"/>
              </a:ext>
            </a:extLst>
          </p:cNvPr>
          <p:cNvSpPr txBox="1"/>
          <p:nvPr/>
        </p:nvSpPr>
        <p:spPr>
          <a:xfrm>
            <a:off x="7237954" y="6140312"/>
            <a:ext cx="3261674" cy="369332"/>
          </a:xfrm>
          <a:prstGeom prst="rect">
            <a:avLst/>
          </a:prstGeom>
          <a:noFill/>
        </p:spPr>
        <p:txBody>
          <a:bodyPr wrap="square" rtlCol="0">
            <a:spAutoFit/>
          </a:bodyPr>
          <a:lstStyle/>
          <a:p>
            <a:pPr algn="ctr"/>
            <a:r>
              <a:rPr lang="en-IN" dirty="0" err="1">
                <a:latin typeface="+mj-lt"/>
              </a:rPr>
              <a:t>XGBoost</a:t>
            </a:r>
            <a:endParaRPr lang="en-IN" dirty="0">
              <a:latin typeface="+mj-lt"/>
            </a:endParaRPr>
          </a:p>
        </p:txBody>
      </p:sp>
    </p:spTree>
    <p:extLst>
      <p:ext uri="{BB962C8B-B14F-4D97-AF65-F5344CB8AC3E}">
        <p14:creationId xmlns:p14="http://schemas.microsoft.com/office/powerpoint/2010/main" val="331962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0" y="682348"/>
            <a:ext cx="11029616" cy="1188720"/>
          </a:xfrm>
        </p:spPr>
        <p:txBody>
          <a:bodyPr anchor="ctr"/>
          <a:lstStyle/>
          <a:p>
            <a:r>
              <a:rPr lang="en-GB" dirty="0"/>
              <a:t>links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3634486"/>
          </a:xfrm>
        </p:spPr>
        <p:txBody>
          <a:bodyPr/>
          <a:lstStyle/>
          <a:p>
            <a:r>
              <a:rPr lang="en-US" dirty="0">
                <a:hlinkClick r:id="rId2"/>
              </a:rPr>
              <a:t>https://skillsbuild.edunetworld.com/courses/ai/mental-fitness-tracker/</a:t>
            </a:r>
            <a:endParaRPr lang="en-US" dirty="0"/>
          </a:p>
          <a:p>
            <a:r>
              <a:rPr lang="en-US" dirty="0">
                <a:hlinkClick r:id="rId3"/>
              </a:rPr>
              <a:t>https://www.sciencedirect.com/science/article/pii/S1574119217305692</a:t>
            </a:r>
            <a:endParaRPr lang="en-US" dirty="0"/>
          </a:p>
          <a:p>
            <a:r>
              <a:rPr lang="en-US">
                <a:hlinkClick r:id="rId4"/>
              </a:rPr>
              <a:t>https://github.com/Mayank5112/Mental_FItness-tracker</a:t>
            </a:r>
            <a:r>
              <a:rPr lang="en-US"/>
              <a:t>-</a:t>
            </a:r>
          </a:p>
          <a:p>
            <a:r>
              <a:rPr lang="en-US" dirty="0">
                <a:hlinkClick r:id="rId5"/>
              </a:rPr>
              <a:t>https://xgboost.readthedocs.io/en/stable/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95858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881265"/>
            <a:ext cx="11029616" cy="1188720"/>
          </a:xfrm>
        </p:spPr>
        <p:txBody>
          <a:bodyPr>
            <a:normAutofit/>
          </a:bodyPr>
          <a:lstStyle/>
          <a:p>
            <a:r>
              <a:rPr lang="en-GB" dirty="0"/>
              <a:t>PROJECT TITLE/Problem Statement</a:t>
            </a:r>
            <a:br>
              <a:rPr lang="en-GB" dirty="0"/>
            </a:b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725104"/>
            <a:ext cx="11029615" cy="3940405"/>
          </a:xfrm>
        </p:spPr>
        <p:txBody>
          <a:bodyPr>
            <a:normAutofit/>
          </a:bodyPr>
          <a:lstStyle/>
          <a:p>
            <a:r>
              <a:rPr lang="en-US" b="0" i="0" dirty="0">
                <a:solidFill>
                  <a:schemeClr val="tx1"/>
                </a:solidFill>
                <a:effectLst/>
                <a:latin typeface="Söhne"/>
              </a:rPr>
              <a:t>Mental health is a major issue in many countries, and there is a need for better tools to help people track their mental health and identify signs of distress. To address this growing concern, there is a need for a comprehensive mental fitness tracker.</a:t>
            </a:r>
          </a:p>
          <a:p>
            <a:r>
              <a:rPr lang="en-US" b="0" i="0" dirty="0">
                <a:solidFill>
                  <a:schemeClr val="tx1"/>
                </a:solidFill>
                <a:effectLst/>
                <a:latin typeface="Söhne"/>
              </a:rPr>
              <a:t>Without a reliable system in place to monitor mental fitness, it becomes challenging to identify and address mental health issues promptly, allocate appropriate resources, and design targeted interventions to support those in need.</a:t>
            </a:r>
          </a:p>
          <a:p>
            <a:r>
              <a:rPr lang="en-US" dirty="0">
                <a:solidFill>
                  <a:schemeClr val="tx1"/>
                </a:solidFill>
                <a:latin typeface="Söhne"/>
              </a:rPr>
              <a:t>Insufficient data integration from diverse sources creates an inaccurate analysis and insight leading to ineffective and limited comparison and evaluation thereby giving a lower precision result.</a:t>
            </a:r>
          </a:p>
          <a:p>
            <a:r>
              <a:rPr lang="en-US" b="0" i="0" dirty="0">
                <a:solidFill>
                  <a:schemeClr val="tx1"/>
                </a:solidFill>
                <a:effectLst/>
                <a:latin typeface="Söhne"/>
              </a:rPr>
              <a:t>Therefore, Mental Fitness Tracker aims to develop and implement a model to </a:t>
            </a:r>
            <a:r>
              <a:rPr lang="en-US" dirty="0">
                <a:solidFill>
                  <a:schemeClr val="tx1"/>
                </a:solidFill>
                <a:latin typeface="Söhne"/>
              </a:rPr>
              <a:t>accurately track the mental health of individuals based on indicators at a country level.</a:t>
            </a:r>
            <a:endParaRPr lang="en-US" b="0" i="0" dirty="0">
              <a:solidFill>
                <a:schemeClr val="tx1"/>
              </a:solidFill>
              <a:effectLst/>
              <a:latin typeface="Söhne"/>
            </a:endParaRPr>
          </a:p>
        </p:txBody>
      </p:sp>
    </p:spTree>
    <p:extLst>
      <p:ext uri="{BB962C8B-B14F-4D97-AF65-F5344CB8AC3E}">
        <p14:creationId xmlns:p14="http://schemas.microsoft.com/office/powerpoint/2010/main" val="44283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3" y="2521358"/>
            <a:ext cx="11029615" cy="3634486"/>
          </a:xfrm>
        </p:spPr>
        <p:txBody>
          <a:bodyPr/>
          <a:lstStyle/>
          <a:p>
            <a:r>
              <a:rPr lang="en-US" dirty="0">
                <a:solidFill>
                  <a:schemeClr val="tx1"/>
                </a:solidFill>
                <a:latin typeface="Söhne"/>
              </a:rPr>
              <a:t>Overview of the project</a:t>
            </a:r>
          </a:p>
          <a:p>
            <a:r>
              <a:rPr lang="en-US" dirty="0">
                <a:solidFill>
                  <a:schemeClr val="tx1"/>
                </a:solidFill>
                <a:latin typeface="Söhne"/>
              </a:rPr>
              <a:t>End users / Target audience of the project</a:t>
            </a:r>
          </a:p>
          <a:p>
            <a:r>
              <a:rPr lang="en-US" dirty="0">
                <a:solidFill>
                  <a:schemeClr val="tx1"/>
                </a:solidFill>
                <a:latin typeface="Söhne"/>
              </a:rPr>
              <a:t>Solution to the problem statement </a:t>
            </a:r>
          </a:p>
          <a:p>
            <a:r>
              <a:rPr lang="en-US" dirty="0">
                <a:solidFill>
                  <a:schemeClr val="tx1"/>
                </a:solidFill>
                <a:latin typeface="Söhne"/>
              </a:rPr>
              <a:t>Differentiating factors of the project</a:t>
            </a:r>
          </a:p>
          <a:p>
            <a:r>
              <a:rPr lang="en-US" dirty="0">
                <a:solidFill>
                  <a:schemeClr val="tx1"/>
                </a:solidFill>
                <a:latin typeface="Söhne"/>
              </a:rPr>
              <a:t>Modelling methodologies applied to obtain the results</a:t>
            </a:r>
          </a:p>
          <a:p>
            <a:r>
              <a:rPr lang="en-US" dirty="0">
                <a:solidFill>
                  <a:schemeClr val="tx1"/>
                </a:solidFill>
                <a:latin typeface="Söhne"/>
              </a:rPr>
              <a:t>Visualization of the outcomes</a:t>
            </a:r>
          </a:p>
          <a:p>
            <a:r>
              <a:rPr lang="en-US" dirty="0">
                <a:solidFill>
                  <a:schemeClr val="tx1"/>
                </a:solidFill>
                <a:latin typeface="Söhne"/>
              </a:rPr>
              <a:t>Final outcome of the project</a:t>
            </a:r>
          </a:p>
          <a:p>
            <a:endParaRPr lang="en-US" dirty="0"/>
          </a:p>
          <a:p>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882650"/>
            <a:ext cx="11029616" cy="1188720"/>
          </a:xfrm>
        </p:spPr>
        <p:txBody>
          <a:bodyPr anchor="ctr"/>
          <a:lstStyle/>
          <a:p>
            <a:r>
              <a:rPr lang="en-US" dirty="0"/>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155668"/>
            <a:ext cx="11029615" cy="4263985"/>
          </a:xfrm>
        </p:spPr>
        <p:txBody>
          <a:bodyPr>
            <a:normAutofit/>
          </a:bodyPr>
          <a:lstStyle/>
          <a:p>
            <a:r>
              <a:rPr lang="en-US" dirty="0">
                <a:solidFill>
                  <a:schemeClr val="tx1"/>
                </a:solidFill>
                <a:latin typeface="Söhne"/>
              </a:rPr>
              <a:t>Recognizing the importance of mental health fitness, this </a:t>
            </a:r>
            <a:r>
              <a:rPr lang="en-US" b="1" dirty="0">
                <a:solidFill>
                  <a:schemeClr val="tx1"/>
                </a:solidFill>
                <a:latin typeface="Söhne"/>
              </a:rPr>
              <a:t>project intends to </a:t>
            </a:r>
            <a:r>
              <a:rPr lang="en-US" b="1" i="0" dirty="0">
                <a:solidFill>
                  <a:schemeClr val="tx1"/>
                </a:solidFill>
                <a:effectLst/>
                <a:latin typeface="Söhne"/>
              </a:rPr>
              <a:t>provide valuable insights, support evidence-based decision-making, and enable targeted interventions to address mental health challenges</a:t>
            </a:r>
            <a:r>
              <a:rPr lang="en-US" b="0" i="0" dirty="0">
                <a:solidFill>
                  <a:schemeClr val="tx1"/>
                </a:solidFill>
                <a:effectLst/>
                <a:latin typeface="Söhne"/>
              </a:rPr>
              <a:t> by analyzing the data and then modeling to derive an informed decision out of it.</a:t>
            </a:r>
          </a:p>
          <a:p>
            <a:r>
              <a:rPr lang="en-US" dirty="0">
                <a:solidFill>
                  <a:schemeClr val="tx1"/>
                </a:solidFill>
                <a:latin typeface="Söhne"/>
              </a:rPr>
              <a:t>The </a:t>
            </a:r>
            <a:r>
              <a:rPr lang="en-US" b="1" dirty="0">
                <a:solidFill>
                  <a:schemeClr val="tx1"/>
                </a:solidFill>
                <a:latin typeface="Söhne"/>
              </a:rPr>
              <a:t>scope of the Mental Fitness Tracker project includes the development of a tracker that will collect data on mental fitness </a:t>
            </a:r>
            <a:r>
              <a:rPr lang="en-US" dirty="0">
                <a:solidFill>
                  <a:schemeClr val="tx1"/>
                </a:solidFill>
                <a:latin typeface="Söhne"/>
              </a:rPr>
              <a:t>such as sleep patterns, heart rate, stress levels, existing prevalent disorders, and other relevant disorders being scalable to evaluate at a larger population level.</a:t>
            </a:r>
          </a:p>
          <a:p>
            <a:r>
              <a:rPr lang="en-US" dirty="0">
                <a:solidFill>
                  <a:schemeClr val="tx1"/>
                </a:solidFill>
                <a:latin typeface="Söhne"/>
              </a:rPr>
              <a:t>The </a:t>
            </a:r>
            <a:r>
              <a:rPr lang="en-US" b="1" dirty="0">
                <a:solidFill>
                  <a:schemeClr val="tx1"/>
                </a:solidFill>
                <a:latin typeface="Söhne"/>
              </a:rPr>
              <a:t>purpose of the Mental Fitness Tracker is to improve mental health outcomes by providing accurate data on mental well-being indicators, thereby enabling informed decision-making based on the data provided</a:t>
            </a:r>
            <a:r>
              <a:rPr lang="en-US" dirty="0">
                <a:solidFill>
                  <a:schemeClr val="tx1"/>
                </a:solidFill>
                <a:latin typeface="Söhne"/>
              </a:rPr>
              <a:t>. Also, it raises awareness in the population and promotes mental fitness tracking.</a:t>
            </a:r>
          </a:p>
          <a:p>
            <a:r>
              <a:rPr lang="en-US" dirty="0">
                <a:solidFill>
                  <a:schemeClr val="tx1"/>
                </a:solidFill>
                <a:latin typeface="Söhne"/>
              </a:rPr>
              <a:t>The </a:t>
            </a:r>
            <a:r>
              <a:rPr lang="en-US" b="1" dirty="0">
                <a:solidFill>
                  <a:schemeClr val="tx1"/>
                </a:solidFill>
                <a:latin typeface="Söhne"/>
              </a:rPr>
              <a:t>objectives of the Mental Fitness Tracker include generating insights and reports on mental fitness trends and patterns to support evidence-based decision-making, sharing of data, and interoperability, working on a country level </a:t>
            </a:r>
            <a:r>
              <a:rPr lang="en-US" dirty="0">
                <a:solidFill>
                  <a:schemeClr val="tx1"/>
                </a:solidFill>
                <a:latin typeface="Söhne"/>
              </a:rPr>
              <a:t>and promoting awareness among the population about mental health and its importance, and proactively tracking it too. </a:t>
            </a:r>
          </a:p>
        </p:txBody>
      </p:sp>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sz="2800"/>
              <a:t>WHO ARE THE END USERS of this project?</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653380"/>
            <a:ext cx="11029615" cy="3634486"/>
          </a:xfrm>
        </p:spPr>
        <p:txBody>
          <a:bodyPr>
            <a:normAutofit fontScale="25000" lnSpcReduction="20000"/>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6800" dirty="0">
              <a:latin typeface="Söhne"/>
            </a:endParaRPr>
          </a:p>
          <a:p>
            <a:pPr marL="0" indent="0">
              <a:buNone/>
            </a:pPr>
            <a:r>
              <a:rPr lang="en-US" sz="6800" dirty="0">
                <a:solidFill>
                  <a:schemeClr val="tx1"/>
                </a:solidFill>
                <a:latin typeface="Söhne"/>
              </a:rPr>
              <a:t>The project is capable of benefitting a wide range of population, segregating them into various categories:</a:t>
            </a:r>
          </a:p>
          <a:p>
            <a:r>
              <a:rPr lang="en-US" sz="6800" b="1" dirty="0">
                <a:solidFill>
                  <a:schemeClr val="tx1"/>
                </a:solidFill>
                <a:latin typeface="Söhne"/>
              </a:rPr>
              <a:t>People</a:t>
            </a:r>
            <a:r>
              <a:rPr lang="en-US" sz="6800" dirty="0">
                <a:solidFill>
                  <a:schemeClr val="tx1"/>
                </a:solidFill>
                <a:latin typeface="Söhne"/>
              </a:rPr>
              <a:t> – The primary users are the individuals of the population who can use the tracker to track their mental health and take decisions and manage their mental illness.</a:t>
            </a:r>
          </a:p>
          <a:p>
            <a:r>
              <a:rPr lang="en-US" sz="6800" b="1" dirty="0">
                <a:solidFill>
                  <a:schemeClr val="tx1"/>
                </a:solidFill>
                <a:latin typeface="Söhne"/>
              </a:rPr>
              <a:t>Health Professionals </a:t>
            </a:r>
            <a:r>
              <a:rPr lang="en-US" sz="6800" dirty="0">
                <a:solidFill>
                  <a:schemeClr val="tx1"/>
                </a:solidFill>
                <a:latin typeface="Söhne"/>
              </a:rPr>
              <a:t>– Psychiatrists, Psychologists, counselors, and therapists can use the data, gain insights and make treatment plans, providing them with an understanding of their client’s mental health.</a:t>
            </a:r>
          </a:p>
          <a:p>
            <a:r>
              <a:rPr lang="en-US" sz="6800" b="1" dirty="0">
                <a:solidFill>
                  <a:schemeClr val="tx1"/>
                </a:solidFill>
                <a:latin typeface="Söhne"/>
              </a:rPr>
              <a:t>Policy makers and government agencies </a:t>
            </a:r>
            <a:r>
              <a:rPr lang="en-US" sz="6800" dirty="0">
                <a:solidFill>
                  <a:schemeClr val="tx1"/>
                </a:solidFill>
                <a:latin typeface="Söhne"/>
              </a:rPr>
              <a:t>– Based on the data generated by the Mental Fitness Tracker, they can make informed decisions and suitable policies, resource allocation, and develop trends at a population level.</a:t>
            </a:r>
          </a:p>
          <a:p>
            <a:r>
              <a:rPr lang="en-US" sz="6800" b="1" dirty="0">
                <a:solidFill>
                  <a:schemeClr val="tx1"/>
                </a:solidFill>
                <a:latin typeface="Söhne"/>
              </a:rPr>
              <a:t>Researchers and academics </a:t>
            </a:r>
            <a:r>
              <a:rPr lang="en-US" sz="6800" dirty="0">
                <a:solidFill>
                  <a:schemeClr val="tx1"/>
                </a:solidFill>
                <a:latin typeface="Söhne"/>
              </a:rPr>
              <a:t>– They can leverage the anonymized and aggregated data from the project to conduct studies, analyze trends, and contribute to the advancement of knowledge in research.</a:t>
            </a:r>
          </a:p>
          <a:p>
            <a:r>
              <a:rPr lang="en-US" sz="6800" b="1" dirty="0">
                <a:solidFill>
                  <a:schemeClr val="tx1"/>
                </a:solidFill>
                <a:latin typeface="Söhne"/>
              </a:rPr>
              <a:t>Non-profit organizations and advocacy groups </a:t>
            </a:r>
            <a:r>
              <a:rPr lang="en-US" sz="6800" dirty="0">
                <a:solidFill>
                  <a:schemeClr val="tx1"/>
                </a:solidFill>
                <a:latin typeface="Söhne"/>
              </a:rPr>
              <a:t>– They focus on mental health and use the insights and reports from the project to support their efforts and awareness and design programs and campaigns that address specific mental health needs within the population.</a:t>
            </a:r>
          </a:p>
          <a:p>
            <a:r>
              <a:rPr lang="en-US" sz="6800" b="1" dirty="0">
                <a:solidFill>
                  <a:schemeClr val="tx1"/>
                </a:solidFill>
                <a:latin typeface="Söhne"/>
              </a:rPr>
              <a:t>Employers and Human Resources </a:t>
            </a:r>
            <a:r>
              <a:rPr lang="en-US" sz="6800" dirty="0">
                <a:solidFill>
                  <a:schemeClr val="tx1"/>
                </a:solidFill>
                <a:latin typeface="Söhne"/>
              </a:rPr>
              <a:t>– They can collaborate with the data from the project to promote employee well-being, monitor stress levels, and provide targeted support.</a:t>
            </a:r>
          </a:p>
          <a:p>
            <a:endParaRPr lang="en-US" dirty="0">
              <a:latin typeface="Söhne"/>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br>
              <a:rPr lang="en-US" sz="2800"/>
            </a:br>
            <a:r>
              <a:rPr lang="en-US" sz="2800"/>
              <a:t>YOUR SOLUTION AND ITS VALUE PROPOSITION</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526058"/>
            <a:ext cx="11029615" cy="4245132"/>
          </a:xfrm>
        </p:spPr>
        <p:txBody>
          <a:bodyPr>
            <a:normAutofit fontScale="70000" lnSpcReduction="20000"/>
          </a:bodyPr>
          <a:lstStyle/>
          <a:p>
            <a:r>
              <a:rPr lang="en-US" sz="2600" dirty="0">
                <a:solidFill>
                  <a:schemeClr val="tx1"/>
                </a:solidFill>
                <a:latin typeface="Söhne"/>
              </a:rPr>
              <a:t>The </a:t>
            </a:r>
            <a:r>
              <a:rPr lang="en-US" sz="2600" b="1" dirty="0">
                <a:solidFill>
                  <a:schemeClr val="tx1"/>
                </a:solidFill>
                <a:latin typeface="Söhne"/>
              </a:rPr>
              <a:t>solution to the above problem statement lies in building a comprehensive model – Mental Fitness Tracker, that tracks the mental health of people at a country level by analyzing the data </a:t>
            </a:r>
            <a:r>
              <a:rPr lang="en-US" sz="2600" dirty="0">
                <a:solidFill>
                  <a:schemeClr val="tx1"/>
                </a:solidFill>
                <a:latin typeface="Söhne"/>
              </a:rPr>
              <a:t>such as sleep patterns, heart rate, prevalent existing disorders such as schizophrenia, bipolar disorders, anxiety, etc., from various countries by merging the data from all countries. </a:t>
            </a:r>
          </a:p>
          <a:p>
            <a:r>
              <a:rPr lang="en-US" sz="2600" dirty="0">
                <a:solidFill>
                  <a:schemeClr val="tx1"/>
                </a:solidFill>
                <a:latin typeface="Söhne"/>
              </a:rPr>
              <a:t>Value Proposition </a:t>
            </a:r>
          </a:p>
          <a:p>
            <a:pPr>
              <a:buFontTx/>
              <a:buChar char="-"/>
            </a:pPr>
            <a:r>
              <a:rPr lang="en-US" sz="2600" b="1" dirty="0">
                <a:solidFill>
                  <a:schemeClr val="tx1"/>
                </a:solidFill>
                <a:latin typeface="Söhne"/>
              </a:rPr>
              <a:t>Awareness among people </a:t>
            </a:r>
            <a:r>
              <a:rPr lang="en-US" sz="2600" dirty="0">
                <a:solidFill>
                  <a:schemeClr val="tx1"/>
                </a:solidFill>
                <a:latin typeface="Söhne"/>
              </a:rPr>
              <a:t>– People will be aware of their mental well-being, thereby necessary action as and when required and also preventing any undesired consequences with timely intervention.</a:t>
            </a:r>
          </a:p>
          <a:p>
            <a:pPr>
              <a:buFontTx/>
              <a:buChar char="-"/>
            </a:pPr>
            <a:r>
              <a:rPr lang="en-US" sz="2600" b="1" dirty="0">
                <a:solidFill>
                  <a:schemeClr val="tx1"/>
                </a:solidFill>
                <a:latin typeface="Söhne"/>
              </a:rPr>
              <a:t>Improved health systems </a:t>
            </a:r>
            <a:r>
              <a:rPr lang="en-US" sz="2600" dirty="0">
                <a:solidFill>
                  <a:schemeClr val="tx1"/>
                </a:solidFill>
                <a:latin typeface="Söhne"/>
              </a:rPr>
              <a:t>– With better decision-making capacity based on the accurate results from the model, we can implement improved health systems and services.</a:t>
            </a:r>
          </a:p>
          <a:p>
            <a:pPr>
              <a:buFontTx/>
              <a:buChar char="-"/>
            </a:pPr>
            <a:r>
              <a:rPr lang="en-US" sz="2600" b="1" dirty="0">
                <a:solidFill>
                  <a:schemeClr val="tx1"/>
                </a:solidFill>
                <a:latin typeface="Söhne"/>
              </a:rPr>
              <a:t>Research and knowledge advancement </a:t>
            </a:r>
            <a:r>
              <a:rPr lang="en-US" sz="2600" dirty="0">
                <a:solidFill>
                  <a:schemeClr val="tx1"/>
                </a:solidFill>
                <a:latin typeface="Söhne"/>
              </a:rPr>
              <a:t>– The data obtained from diverse regions can be used by researchers to conduct studies, analyze trends and develop a holistic approach to mental health problems.</a:t>
            </a:r>
          </a:p>
          <a:p>
            <a:pPr>
              <a:buFontTx/>
              <a:buChar char="-"/>
            </a:pPr>
            <a:r>
              <a:rPr lang="en-US" sz="2600" b="1" dirty="0">
                <a:solidFill>
                  <a:schemeClr val="tx1"/>
                </a:solidFill>
                <a:latin typeface="Söhne"/>
              </a:rPr>
              <a:t>Targeted interventions </a:t>
            </a:r>
            <a:r>
              <a:rPr lang="en-US" sz="2600" dirty="0">
                <a:solidFill>
                  <a:schemeClr val="tx1"/>
                </a:solidFill>
                <a:latin typeface="Söhne"/>
              </a:rPr>
              <a:t>– With the help of results from the model, the tracker enables the identification of individuals in need of supervision, thereby providing personalized treatments and help.</a:t>
            </a: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US"/>
              <a:t>How did you customize the project and make it your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338597"/>
            <a:ext cx="11029615" cy="3634486"/>
          </a:xfrm>
        </p:spPr>
        <p:txBody>
          <a:bodyPr>
            <a:noAutofit/>
          </a:bodyPr>
          <a:lstStyle/>
          <a:p>
            <a:r>
              <a:rPr lang="en-US" dirty="0">
                <a:solidFill>
                  <a:schemeClr val="tx1">
                    <a:lumMod val="95000"/>
                    <a:lumOff val="5000"/>
                  </a:schemeClr>
                </a:solidFill>
                <a:latin typeface="Söhne"/>
              </a:rPr>
              <a:t>The existing model provided for the problem statement was focused on data pre-processing, visualization of data, and modeling the data through the algorithms, linear regression model, and random forest regressor. The results obtained from both algorithms were evaluated and it was concluded that the random forest regressor gives a more accurate result.</a:t>
            </a:r>
          </a:p>
          <a:p>
            <a:r>
              <a:rPr lang="en-US" dirty="0">
                <a:solidFill>
                  <a:schemeClr val="tx1">
                    <a:lumMod val="95000"/>
                    <a:lumOff val="5000"/>
                  </a:schemeClr>
                </a:solidFill>
                <a:latin typeface="Söhne"/>
              </a:rPr>
              <a:t>While customizing the project, I went through a series of steps, such as merging the data sets, cleaning and transforming the dataset, performing exploratory data analysis, and visualizing the correlations in the dataset by various plots such as a heatmap, pair plots, and pie charts. In addition to these visualizations described in the project, I have </a:t>
            </a:r>
            <a:r>
              <a:rPr lang="en-US" b="1" dirty="0">
                <a:solidFill>
                  <a:schemeClr val="tx1">
                    <a:lumMod val="95000"/>
                    <a:lumOff val="5000"/>
                  </a:schemeClr>
                </a:solidFill>
                <a:latin typeface="Söhne"/>
              </a:rPr>
              <a:t>included a joint plot of the various causes of unwell mental health and mental fitness </a:t>
            </a:r>
            <a:r>
              <a:rPr lang="en-US" dirty="0">
                <a:solidFill>
                  <a:schemeClr val="tx1">
                    <a:lumMod val="95000"/>
                    <a:lumOff val="5000"/>
                  </a:schemeClr>
                </a:solidFill>
                <a:latin typeface="Söhne"/>
              </a:rPr>
              <a:t>that showcases the relationship between different variables with mental fitness, thereby giving an indication of which factor is the most prevalent in affecting mental health.</a:t>
            </a:r>
          </a:p>
          <a:p>
            <a:r>
              <a:rPr lang="en-US" dirty="0">
                <a:solidFill>
                  <a:schemeClr val="tx1">
                    <a:lumMod val="95000"/>
                    <a:lumOff val="5000"/>
                  </a:schemeClr>
                </a:solidFill>
                <a:latin typeface="Söhne"/>
              </a:rPr>
              <a:t>While modeling, I have </a:t>
            </a:r>
            <a:r>
              <a:rPr lang="en-US" b="1" dirty="0">
                <a:solidFill>
                  <a:schemeClr val="tx1">
                    <a:lumMod val="95000"/>
                    <a:lumOff val="5000"/>
                  </a:schemeClr>
                </a:solidFill>
                <a:latin typeface="Söhne"/>
              </a:rPr>
              <a:t>used Linear Regression and Extreme Gradient Boosting algorithms </a:t>
            </a:r>
            <a:r>
              <a:rPr lang="en-US" dirty="0">
                <a:solidFill>
                  <a:schemeClr val="tx1">
                    <a:lumMod val="95000"/>
                    <a:lumOff val="5000"/>
                  </a:schemeClr>
                </a:solidFill>
                <a:latin typeface="Söhne"/>
              </a:rPr>
              <a:t>to optimize the model and get an accurate result out of it. While evaluating, the </a:t>
            </a:r>
            <a:r>
              <a:rPr lang="en-US" b="1" dirty="0" err="1">
                <a:solidFill>
                  <a:schemeClr val="tx1">
                    <a:lumMod val="95000"/>
                    <a:lumOff val="5000"/>
                  </a:schemeClr>
                </a:solidFill>
                <a:latin typeface="Söhne"/>
              </a:rPr>
              <a:t>XGBoost</a:t>
            </a:r>
            <a:r>
              <a:rPr lang="en-US" b="1" dirty="0">
                <a:solidFill>
                  <a:schemeClr val="tx1">
                    <a:lumMod val="95000"/>
                    <a:lumOff val="5000"/>
                  </a:schemeClr>
                </a:solidFill>
                <a:latin typeface="Söhne"/>
              </a:rPr>
              <a:t> ML model gave multiple advantages over linear regression as it can handle non-linear relationships and high-dimensional data well, as well as it can handle more complex relationships between datasets giving accurate results. Compared to the random forest regressor, the </a:t>
            </a:r>
            <a:r>
              <a:rPr lang="en-US" b="1" dirty="0" err="1">
                <a:solidFill>
                  <a:schemeClr val="tx1">
                    <a:lumMod val="95000"/>
                    <a:lumOff val="5000"/>
                  </a:schemeClr>
                </a:solidFill>
                <a:latin typeface="Söhne"/>
              </a:rPr>
              <a:t>XGBoost</a:t>
            </a:r>
            <a:r>
              <a:rPr lang="en-US" b="1" dirty="0">
                <a:solidFill>
                  <a:schemeClr val="tx1">
                    <a:lumMod val="95000"/>
                    <a:lumOff val="5000"/>
                  </a:schemeClr>
                </a:solidFill>
                <a:latin typeface="Söhne"/>
              </a:rPr>
              <a:t> algorithm can handle an imbalanced dataset well, as in this case, the dataset might be imbalanced as we are taking data from various countries and dealing with multiple factors too.</a:t>
            </a:r>
          </a:p>
        </p:txBody>
      </p:sp>
    </p:spTree>
    <p:extLst>
      <p:ext uri="{BB962C8B-B14F-4D97-AF65-F5344CB8AC3E}">
        <p14:creationId xmlns:p14="http://schemas.microsoft.com/office/powerpoint/2010/main" val="365738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498862"/>
            <a:ext cx="11029615" cy="4210270"/>
          </a:xfrm>
        </p:spPr>
        <p:txBody>
          <a:bodyPr/>
          <a:lstStyle/>
          <a:p>
            <a:r>
              <a:rPr lang="en-US" dirty="0">
                <a:solidFill>
                  <a:schemeClr val="tx1"/>
                </a:solidFill>
              </a:rPr>
              <a:t>While modeling the dataset, I used descriptive as well as predictive analysis.</a:t>
            </a:r>
          </a:p>
          <a:p>
            <a:r>
              <a:rPr lang="en-US" dirty="0">
                <a:solidFill>
                  <a:schemeClr val="tx1"/>
                </a:solidFill>
              </a:rPr>
              <a:t>Descriptive analysis –</a:t>
            </a:r>
          </a:p>
          <a:p>
            <a:pPr>
              <a:buFontTx/>
              <a:buChar char="-"/>
            </a:pPr>
            <a:r>
              <a:rPr lang="en-US" dirty="0">
                <a:solidFill>
                  <a:schemeClr val="tx1"/>
                </a:solidFill>
              </a:rPr>
              <a:t>Plotted a </a:t>
            </a:r>
            <a:r>
              <a:rPr lang="en-US" b="1" dirty="0">
                <a:solidFill>
                  <a:schemeClr val="tx1"/>
                </a:solidFill>
              </a:rPr>
              <a:t>heatmap</a:t>
            </a:r>
            <a:r>
              <a:rPr lang="en-US" dirty="0">
                <a:solidFill>
                  <a:schemeClr val="tx1"/>
                </a:solidFill>
              </a:rPr>
              <a:t> that gave an idea of patterns or clusters in the dataset and correlation analysis that helped in identifying the important factors affecting mental fitness</a:t>
            </a: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solidFill>
                <a:schemeClr val="tx1"/>
              </a:solidFill>
            </a:endParaRPr>
          </a:p>
          <a:p>
            <a:pPr>
              <a:buFontTx/>
              <a:buChar char="-"/>
            </a:pPr>
            <a:endParaRPr lang="en-US" dirty="0"/>
          </a:p>
          <a:p>
            <a:endParaRPr lang="en-US" dirty="0"/>
          </a:p>
        </p:txBody>
      </p:sp>
      <p:pic>
        <p:nvPicPr>
          <p:cNvPr id="5" name="Picture 4">
            <a:extLst>
              <a:ext uri="{FF2B5EF4-FFF2-40B4-BE49-F238E27FC236}">
                <a16:creationId xmlns:a16="http://schemas.microsoft.com/office/drawing/2014/main" id="{50A7B6D4-2372-D3BF-5496-402053DAD1BF}"/>
              </a:ext>
            </a:extLst>
          </p:cNvPr>
          <p:cNvPicPr>
            <a:picLocks noChangeAspect="1"/>
          </p:cNvPicPr>
          <p:nvPr/>
        </p:nvPicPr>
        <p:blipFill rotWithShape="1">
          <a:blip r:embed="rId2"/>
          <a:srcRect l="4029" t="6204" r="11302" b="4034"/>
          <a:stretch/>
        </p:blipFill>
        <p:spPr>
          <a:xfrm>
            <a:off x="2504514" y="3026002"/>
            <a:ext cx="6070862" cy="3518497"/>
          </a:xfrm>
          <a:prstGeom prst="rect">
            <a:avLst/>
          </a:prstGeom>
        </p:spPr>
      </p:pic>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309D-4DD5-1216-8FF7-E3AD94FB253B}"/>
              </a:ext>
            </a:extLst>
          </p:cNvPr>
          <p:cNvSpPr>
            <a:spLocks noGrp="1"/>
          </p:cNvSpPr>
          <p:nvPr>
            <p:ph type="title"/>
          </p:nvPr>
        </p:nvSpPr>
        <p:spPr>
          <a:xfrm>
            <a:off x="581191" y="5014"/>
            <a:ext cx="11029616" cy="1188720"/>
          </a:xfrm>
        </p:spPr>
        <p:txBody>
          <a:bodyPr/>
          <a:lstStyle/>
          <a:p>
            <a:r>
              <a:rPr lang="en-IN" dirty="0"/>
              <a:t>Modelling (cont’d)</a:t>
            </a:r>
          </a:p>
        </p:txBody>
      </p:sp>
      <p:sp>
        <p:nvSpPr>
          <p:cNvPr id="3" name="Content Placeholder 2">
            <a:extLst>
              <a:ext uri="{FF2B5EF4-FFF2-40B4-BE49-F238E27FC236}">
                <a16:creationId xmlns:a16="http://schemas.microsoft.com/office/drawing/2014/main" id="{6DC0832B-B644-A812-3A0C-87C6CA81ACBD}"/>
              </a:ext>
            </a:extLst>
          </p:cNvPr>
          <p:cNvSpPr>
            <a:spLocks noGrp="1"/>
          </p:cNvSpPr>
          <p:nvPr>
            <p:ph idx="1"/>
          </p:nvPr>
        </p:nvSpPr>
        <p:spPr>
          <a:xfrm>
            <a:off x="581191" y="1184307"/>
            <a:ext cx="11029615" cy="4005148"/>
          </a:xfrm>
        </p:spPr>
        <p:txBody>
          <a:bodyPr/>
          <a:lstStyle/>
          <a:p>
            <a:pPr>
              <a:buFontTx/>
              <a:buChar char="-"/>
            </a:pPr>
            <a:r>
              <a:rPr lang="en-IN" dirty="0">
                <a:solidFill>
                  <a:schemeClr val="tx1"/>
                </a:solidFill>
              </a:rPr>
              <a:t>Plotted a </a:t>
            </a:r>
            <a:r>
              <a:rPr lang="en-IN" b="1" dirty="0">
                <a:solidFill>
                  <a:schemeClr val="tx1"/>
                </a:solidFill>
              </a:rPr>
              <a:t>joint plot </a:t>
            </a:r>
            <a:r>
              <a:rPr lang="en-IN" dirty="0">
                <a:solidFill>
                  <a:schemeClr val="tx1"/>
                </a:solidFill>
              </a:rPr>
              <a:t>of the various factors affecting mental health with mental fitness to identify associations, visualize distributions and detect outliers within the dataset </a:t>
            </a: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solidFill>
                <a:schemeClr val="tx1"/>
              </a:solidFill>
            </a:endParaRPr>
          </a:p>
          <a:p>
            <a:pPr>
              <a:buFontTx/>
              <a:buChar char="-"/>
            </a:pPr>
            <a:endParaRPr lang="en-IN" dirty="0"/>
          </a:p>
        </p:txBody>
      </p:sp>
      <p:pic>
        <p:nvPicPr>
          <p:cNvPr id="6" name="Picture 5">
            <a:extLst>
              <a:ext uri="{FF2B5EF4-FFF2-40B4-BE49-F238E27FC236}">
                <a16:creationId xmlns:a16="http://schemas.microsoft.com/office/drawing/2014/main" id="{9EA5F2C3-9B0F-EC43-7F44-84C4CF7F7934}"/>
              </a:ext>
            </a:extLst>
          </p:cNvPr>
          <p:cNvPicPr>
            <a:picLocks noChangeAspect="1"/>
          </p:cNvPicPr>
          <p:nvPr/>
        </p:nvPicPr>
        <p:blipFill rotWithShape="1">
          <a:blip r:embed="rId2"/>
          <a:srcRect l="7113" t="24192" r="55387" b="9004"/>
          <a:stretch/>
        </p:blipFill>
        <p:spPr>
          <a:xfrm>
            <a:off x="867266" y="2185904"/>
            <a:ext cx="2469823" cy="1956062"/>
          </a:xfrm>
          <a:prstGeom prst="rect">
            <a:avLst/>
          </a:prstGeom>
        </p:spPr>
      </p:pic>
      <p:pic>
        <p:nvPicPr>
          <p:cNvPr id="8" name="Picture 7">
            <a:extLst>
              <a:ext uri="{FF2B5EF4-FFF2-40B4-BE49-F238E27FC236}">
                <a16:creationId xmlns:a16="http://schemas.microsoft.com/office/drawing/2014/main" id="{CD08AC16-F42C-B4CF-4DC5-C1BCF5BB4730}"/>
              </a:ext>
            </a:extLst>
          </p:cNvPr>
          <p:cNvPicPr>
            <a:picLocks noChangeAspect="1"/>
          </p:cNvPicPr>
          <p:nvPr/>
        </p:nvPicPr>
        <p:blipFill rotWithShape="1">
          <a:blip r:embed="rId3"/>
          <a:srcRect l="7113" t="24330" r="55387" b="8866"/>
          <a:stretch/>
        </p:blipFill>
        <p:spPr>
          <a:xfrm>
            <a:off x="867265" y="4260743"/>
            <a:ext cx="2469823" cy="2108005"/>
          </a:xfrm>
          <a:prstGeom prst="rect">
            <a:avLst/>
          </a:prstGeom>
        </p:spPr>
      </p:pic>
      <p:pic>
        <p:nvPicPr>
          <p:cNvPr id="10" name="Picture 9">
            <a:extLst>
              <a:ext uri="{FF2B5EF4-FFF2-40B4-BE49-F238E27FC236}">
                <a16:creationId xmlns:a16="http://schemas.microsoft.com/office/drawing/2014/main" id="{CAF6776A-A4EE-0DA2-C490-565757E34278}"/>
              </a:ext>
            </a:extLst>
          </p:cNvPr>
          <p:cNvPicPr>
            <a:picLocks noChangeAspect="1"/>
          </p:cNvPicPr>
          <p:nvPr/>
        </p:nvPicPr>
        <p:blipFill rotWithShape="1">
          <a:blip r:embed="rId4"/>
          <a:srcRect l="7113" t="24330" r="55387" b="8866"/>
          <a:stretch/>
        </p:blipFill>
        <p:spPr>
          <a:xfrm>
            <a:off x="3769213" y="2088509"/>
            <a:ext cx="2235661" cy="2053457"/>
          </a:xfrm>
          <a:prstGeom prst="rect">
            <a:avLst/>
          </a:prstGeom>
        </p:spPr>
      </p:pic>
      <p:pic>
        <p:nvPicPr>
          <p:cNvPr id="12" name="Picture 11">
            <a:extLst>
              <a:ext uri="{FF2B5EF4-FFF2-40B4-BE49-F238E27FC236}">
                <a16:creationId xmlns:a16="http://schemas.microsoft.com/office/drawing/2014/main" id="{AD803C45-37BA-2898-6335-2BC72D4757E1}"/>
              </a:ext>
            </a:extLst>
          </p:cNvPr>
          <p:cNvPicPr>
            <a:picLocks noChangeAspect="1"/>
          </p:cNvPicPr>
          <p:nvPr/>
        </p:nvPicPr>
        <p:blipFill rotWithShape="1">
          <a:blip r:embed="rId5"/>
          <a:srcRect l="7114" t="24330" r="55309" b="9279"/>
          <a:stretch/>
        </p:blipFill>
        <p:spPr>
          <a:xfrm>
            <a:off x="3769213" y="4260742"/>
            <a:ext cx="2235661" cy="2108005"/>
          </a:xfrm>
          <a:prstGeom prst="rect">
            <a:avLst/>
          </a:prstGeom>
        </p:spPr>
      </p:pic>
      <p:pic>
        <p:nvPicPr>
          <p:cNvPr id="14" name="Picture 13">
            <a:extLst>
              <a:ext uri="{FF2B5EF4-FFF2-40B4-BE49-F238E27FC236}">
                <a16:creationId xmlns:a16="http://schemas.microsoft.com/office/drawing/2014/main" id="{9BD5251B-D801-9EC0-DB93-C972EF9C0814}"/>
              </a:ext>
            </a:extLst>
          </p:cNvPr>
          <p:cNvPicPr>
            <a:picLocks noChangeAspect="1"/>
          </p:cNvPicPr>
          <p:nvPr/>
        </p:nvPicPr>
        <p:blipFill rotWithShape="1">
          <a:blip r:embed="rId6"/>
          <a:srcRect l="7113" t="24331" r="55232" b="9141"/>
          <a:stretch/>
        </p:blipFill>
        <p:spPr>
          <a:xfrm>
            <a:off x="6525110" y="2088509"/>
            <a:ext cx="2147550" cy="2053457"/>
          </a:xfrm>
          <a:prstGeom prst="rect">
            <a:avLst/>
          </a:prstGeom>
        </p:spPr>
      </p:pic>
      <p:pic>
        <p:nvPicPr>
          <p:cNvPr id="16" name="Picture 15">
            <a:extLst>
              <a:ext uri="{FF2B5EF4-FFF2-40B4-BE49-F238E27FC236}">
                <a16:creationId xmlns:a16="http://schemas.microsoft.com/office/drawing/2014/main" id="{3B7234FB-A539-2683-5DE6-18FCA7D874F2}"/>
              </a:ext>
            </a:extLst>
          </p:cNvPr>
          <p:cNvPicPr>
            <a:picLocks noChangeAspect="1"/>
          </p:cNvPicPr>
          <p:nvPr/>
        </p:nvPicPr>
        <p:blipFill rotWithShape="1">
          <a:blip r:embed="rId7"/>
          <a:srcRect l="7114" t="24331" r="55309" b="9141"/>
          <a:stretch/>
        </p:blipFill>
        <p:spPr>
          <a:xfrm>
            <a:off x="6525110" y="4260742"/>
            <a:ext cx="2147550" cy="2108005"/>
          </a:xfrm>
          <a:prstGeom prst="rect">
            <a:avLst/>
          </a:prstGeom>
        </p:spPr>
      </p:pic>
      <p:pic>
        <p:nvPicPr>
          <p:cNvPr id="18" name="Picture 17">
            <a:extLst>
              <a:ext uri="{FF2B5EF4-FFF2-40B4-BE49-F238E27FC236}">
                <a16:creationId xmlns:a16="http://schemas.microsoft.com/office/drawing/2014/main" id="{8A1F355D-5930-4177-1512-0FB75E1719BD}"/>
              </a:ext>
            </a:extLst>
          </p:cNvPr>
          <p:cNvPicPr>
            <a:picLocks noChangeAspect="1"/>
          </p:cNvPicPr>
          <p:nvPr/>
        </p:nvPicPr>
        <p:blipFill rotWithShape="1">
          <a:blip r:embed="rId8"/>
          <a:srcRect l="7113" t="24330" r="55232" b="8866"/>
          <a:stretch/>
        </p:blipFill>
        <p:spPr>
          <a:xfrm>
            <a:off x="9040304" y="2088509"/>
            <a:ext cx="2064471" cy="2053457"/>
          </a:xfrm>
          <a:prstGeom prst="rect">
            <a:avLst/>
          </a:prstGeom>
        </p:spPr>
      </p:pic>
    </p:spTree>
    <p:extLst>
      <p:ext uri="{BB962C8B-B14F-4D97-AF65-F5344CB8AC3E}">
        <p14:creationId xmlns:p14="http://schemas.microsoft.com/office/powerpoint/2010/main" val="408082614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138</TotalTime>
  <Words>1540</Words>
  <Application>Microsoft Office PowerPoint</Application>
  <PresentationFormat>Widescreen</PresentationFormat>
  <Paragraphs>127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Franklin Gothic Book</vt:lpstr>
      <vt:lpstr>Franklin Gothic Demi</vt:lpstr>
      <vt:lpstr>Söhne</vt:lpstr>
      <vt:lpstr>Wingdings</vt:lpstr>
      <vt:lpstr>Wingdings 2</vt:lpstr>
      <vt:lpstr>DividendVTI</vt:lpstr>
      <vt:lpstr>Student Details</vt:lpstr>
      <vt:lpstr>PROJECT TITLE/Problem Statement </vt:lpstr>
      <vt:lpstr>AGENDA</vt:lpstr>
      <vt:lpstr>PROJECT  OVERVIEW</vt:lpstr>
      <vt:lpstr>WHO ARE THE END USERS of this project?</vt:lpstr>
      <vt:lpstr> YOUR SOLUTION AND ITS VALUE PROPOSITION</vt:lpstr>
      <vt:lpstr>How did you customize the project and make it your own</vt:lpstr>
      <vt:lpstr>MODELLING</vt:lpstr>
      <vt:lpstr>Modelling (cont’d)</vt:lpstr>
      <vt:lpstr>Modelling (cont’d)</vt:lpstr>
      <vt:lpstr>Modelling (cont’d)</vt:lpstr>
      <vt:lpstr>Modelling (cont’d)</vt:lpstr>
      <vt:lpstr>Results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mayank rao</cp:lastModifiedBy>
  <cp:revision>7</cp:revision>
  <dcterms:created xsi:type="dcterms:W3CDTF">2021-05-26T16:50:10Z</dcterms:created>
  <dcterms:modified xsi:type="dcterms:W3CDTF">2023-07-18T17:23:50Z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